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</p:sldIdLst>
  <p:sldSz cy="5143500" cx="9144000"/>
  <p:notesSz cx="6858000" cy="9144000"/>
  <p:embeddedFontLst>
    <p:embeddedFont>
      <p:font typeface="Cabin"/>
      <p:regular r:id="rId75"/>
      <p:bold r:id="rId76"/>
      <p:italic r:id="rId77"/>
      <p:boldItalic r:id="rId7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font" Target="fonts/Cabin-regular.fntdata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font" Target="fonts/Cabin-italic.fntdata"/><Relationship Id="rId32" Type="http://schemas.openxmlformats.org/officeDocument/2006/relationships/slide" Target="slides/slide28.xml"/><Relationship Id="rId76" Type="http://schemas.openxmlformats.org/officeDocument/2006/relationships/font" Target="fonts/Cabin-bold.fntdata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78" Type="http://schemas.openxmlformats.org/officeDocument/2006/relationships/font" Target="fonts/Cabin-boldItalic.fntdata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in a series</a:t>
            </a: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7" name="Shape 36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Shape 37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Shape 3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" name="Shape 39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" name="Shape 39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" name="Shape 40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1" name="Shape 42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7" name="Shape 42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Shape 4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3" name="Shape 43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Shape 4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9" name="Shape 43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Shape 4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5" name="Shape 44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Shape 4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1" name="Shape 45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6" name="Shape 4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Shape 457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Shape 4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3" name="Shape 46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Shape 4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9" name="Shape 469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Shape 4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Shape 4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6" name="Shape 4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in a series</a:t>
            </a:r>
          </a:p>
        </p:txBody>
      </p:sp>
      <p:sp>
        <p:nvSpPr>
          <p:cNvPr id="487" name="Shape 48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Cabin"/>
              <a:buNone/>
              <a:defRPr b="0" i="0" sz="4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://creativecommons.org/licenses/by/4.0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reative Commons License"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725" y="2501800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304800" y="1563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47413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450">
                <a:solidFill>
                  <a:srgbClr val="464646"/>
                </a:solidFill>
                <a:highlight>
                  <a:srgbClr val="FFFFFF"/>
                </a:highlight>
              </a:rPr>
              <a:t>© Authors Alliance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450">
                <a:solidFill>
                  <a:srgbClr val="464646"/>
                </a:solidFill>
                <a:highlight>
                  <a:srgbClr val="FFFFFF"/>
                </a:highlight>
              </a:rPr>
              <a:t>This work is licensed under a </a:t>
            </a:r>
            <a:r>
              <a:rPr lang="en-US" sz="1450">
                <a:solidFill>
                  <a:srgbClr val="049CCF"/>
                </a:solidFill>
                <a:highlight>
                  <a:srgbClr val="FFFFFF"/>
                </a:highlight>
                <a:hlinkClick r:id="rId4"/>
              </a:rPr>
              <a:t>Creative Commons Attribution 4.0 International License</a:t>
            </a:r>
            <a:r>
              <a:rPr lang="en-US"/>
              <a:t> (exclusive of third-party rights, which are attributed throughout).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But copyright operates by restricting the parties entitled to make a work available.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Availability’s copyright complications: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Price-based availability restrictions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Format-based availability restrictions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Language-based availability restrictions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Geography-based availability restrictions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Ownership-based availability restrictions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Owners not making works available in any form</a:t>
            </a:r>
          </a:p>
          <a:p>
            <a:pPr indent="-228600" lvl="1" marL="914400">
              <a:spcBef>
                <a:spcPts val="0"/>
              </a:spcBef>
            </a:pPr>
            <a:r>
              <a:rPr lang="en-US"/>
              <a:t>Owners not being identifiable / discoverable to seek permission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problem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While authors have an interest in seeing their work make an impact, many publishers—even many university presses—are interested primarily in commercial viability.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When publishers hold all rights to a work that is no longer commercially viable, will it be made available?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Keep in mind, most copyrighted works have a relatively short commercial life, selling for a few years or less.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Print runs for academic monographs now most often run in the low hundreds…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… and are priced to be purchased by libraries, not readers.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We have good reason to be nervous about trusting non-author rightsholders with long-term preservation and availability.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U.S. Library of Congress commissioned a study into the fate of American silent cinema, finding that the vast majority of such films have been lost in their entirety.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“There is no single number for existing American silent-era feature films, as the surviving copies vary in format and completeness. . . .70% are believed to be completely lost.”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Troublingly, that loss was due in part to willful destruction by rights holders.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-6985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6829"/>
              <a:buFont typeface="Arial"/>
              <a:buNone/>
            </a:pPr>
            <a:r>
              <a:rPr lang="en-US" sz="4050"/>
              <a:t>Copyright law, international agreements, and long-term accessibility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311700" y="2834125"/>
            <a:ext cx="8520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Michael Wolfe, Authors Alliance Executive Director 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University of Waikato Library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September 2016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60350" y="4436533"/>
            <a:ext cx="862330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mike@authorsalliance.org     //     @Mchl_Wolfe     //     authorsalliance.org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Empirical work about the long-term availability of most copyrighted works is distressing: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In the U.S., a study of copyright registrations found that 85% of rightsholders opted to let registration lapse after 28 years rather than renew for a subsequent term.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Survey of the google books corpus (20+ million volumes) found the vast majority to be in-copyright but out of print.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result: the disappearing of the 20</a:t>
            </a:r>
            <a:r>
              <a:rPr b="0" baseline="3000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</a:t>
            </a: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century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9795" y="854708"/>
            <a:ext cx="6505200" cy="34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/>
          <p:nvPr/>
        </p:nvSpPr>
        <p:spPr>
          <a:xfrm>
            <a:off x="5257800" y="3200400"/>
            <a:ext cx="1657500" cy="6858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1474635" y="4463026"/>
            <a:ext cx="7384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 sz="105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From “How Copyright Keeps Books Disappeared,” by Paul Heald.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69850" lvl="0" marL="0" marR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3959">
                <a:solidFill>
                  <a:srgbClr val="FFFFFF"/>
                </a:solidFill>
              </a:rPr>
              <a:t>International agreements play a  central role in copyright law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Two tenets to international copyright: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US"/>
              <a:t>National treatment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Minimum standards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International agreements on copyright tend to fall into two types: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IP treaties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Trade agreements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Distinguishing the two are </a:t>
            </a:r>
            <a:r>
              <a:rPr i="1" lang="en-US"/>
              <a:t>remedies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Trade agreement remedies have teeth—WTO disputes are taken seriously by states.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Berne Convention is the leading international copyright agreement, applies to most WTO members through the TRIPS agreement.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uthors-alliance_logo white [Converted].png" id="80" name="Shape 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1237" y="1227008"/>
            <a:ext cx="5961524" cy="2609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Many international trade agreements are formed on a “Berne plus” basis, committing signatories to Berne and adding additional requirements.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69850" lvl="0" marL="0" marR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3959">
                <a:solidFill>
                  <a:srgbClr val="FFFFFF"/>
                </a:solidFill>
              </a:rPr>
              <a:t>The Minimum Standards Ratchet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Minimum standards tend to act as a ratchet. The term and scope of protection only increases with time.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In comparison, limitations and exceptions in international agreements are: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-US"/>
              <a:t>optional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limited by the “three-step test”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"Members shall confine limitations and exceptions to exclusive rights to certain special cases which do not conflict with a normal exploitation of the work and do not unreasonably prejudice the legitimate interests of the rights holder."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"Members shall confine limitations and exceptions to exclusive rights to </a:t>
            </a:r>
            <a:r>
              <a:rPr b="1" lang="en-US"/>
              <a:t>(1)</a:t>
            </a:r>
            <a:r>
              <a:rPr lang="en-US"/>
              <a:t> certain special cases which </a:t>
            </a:r>
            <a:r>
              <a:rPr b="1" lang="en-US"/>
              <a:t>(2)</a:t>
            </a:r>
            <a:r>
              <a:rPr lang="en-US"/>
              <a:t> do not conflict with a normal exploitation of the work and </a:t>
            </a:r>
            <a:r>
              <a:rPr b="1" lang="en-US"/>
              <a:t>(3)</a:t>
            </a:r>
            <a:r>
              <a:rPr lang="en-US"/>
              <a:t> do not unreasonably prejudice the legitimate interests of the rights holder."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result is continually escalating minimum standards, without limitations and exceptions capable of keeping up.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Two features of these minimum standards particularly exacerbate the availability problem: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The elimination of formalities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2.  Lengthening terms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2120218"/>
            <a:ext cx="8229600" cy="110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Promoting authorship for the public good by supporting authors who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write to be read.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US"/>
              <a:t>Formalities </a:t>
            </a:r>
            <a:r>
              <a:rPr lang="en-US"/>
              <a:t>were those steps required to receive and maintain copyright protection.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Eliminating formalities makes the copyright regime apply (more or less) equally to all works.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But works and authors are not created equal (do you need life + 70 years of protection for your napkin sketches? your childhood drawings?)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Some formalities also helped keep tabs on the system—they allowed us to know who originally owned copyrighted works.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These problems are compounded by increasing term length.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Average commercial viability decreases by vastly increasing the total number of copyrighted works…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… meaning expanding term lengths only make sense for a decreasing percentage of works.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I.e., those that will remain commercially viable/available for the whole term.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Economic analyses have suggested that the present value of copyright term extension </a:t>
            </a:r>
            <a:r>
              <a:rPr i="1" lang="en-US"/>
              <a:t>to rightsholders</a:t>
            </a:r>
            <a:r>
              <a:rPr lang="en-US"/>
              <a:t> is approaching </a:t>
            </a:r>
            <a:r>
              <a:rPr i="1" lang="en-US"/>
              <a:t>nothing.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And as copyrighted works proliferate, a lack of record keeping means little clarity as to who copyright owners for commercially unavailable works actually are.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DC713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2792896" y="1457849"/>
            <a:ext cx="35583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6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Join!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655983" y="2561092"/>
            <a:ext cx="7832100" cy="6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authorsalliance.org/join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55983" y="3276709"/>
            <a:ext cx="7832100" cy="6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4080" u="none" cap="none" strike="noStrik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membership is free + international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This is commonly called the “orphan works” problem. Some works just can’t be matched with their owners, existing in availability purgatory.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69850" lvl="0" marL="0" marR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3959">
                <a:solidFill>
                  <a:srgbClr val="FFFFFF"/>
                </a:solidFill>
              </a:rPr>
              <a:t>In this context, what to make of the TPPA?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As far as copyright policy goes, the TPPA is a continuation of the norm: increasing minimum standards without attention to limitations and exceptions.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Although its call for “balanced” copyright and explicit reference to the importance of the public domain are welcome, they don’t stand for much in practice.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From the U.S. perspective, nothing of substance stands to change in copyright.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For most other signatories, the “life + 70” term extension is the largest red flag.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agreement also exports the U.S. approach to technological protection measures…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type="title"/>
          </p:nvPr>
        </p:nvSpPr>
        <p:spPr>
          <a:xfrm>
            <a:off x="490250" y="450150"/>
            <a:ext cx="6443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… which is currently under review in the U.S. due to widely acknowledged flaws in its approach.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TPMs and their legal protection are a potential availability crisis waiting to happen.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Perhaps the largest concern is procedural: investor-state dispute settlement.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69850" lvl="0" marL="0" marR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3959">
                <a:solidFill>
                  <a:srgbClr val="FFFFFF"/>
                </a:solidFill>
              </a:rPr>
              <a:t>Copyright and Availability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TRIPS disputes are state-to-state. Adding investors to the mix gives substantial power to one particular kind of stakeholder—industry rightsholders.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In the U.S., “fair use” has been our safety valve when it comes to availability problems.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Many think it might also help resolve the growing orphan works problem.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Can fair use survive the three-step test in an ISDS world?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Could other legislative solutions to availability problems?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69850" lvl="0" marL="0" marR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3959">
                <a:solidFill>
                  <a:srgbClr val="FFFFFF"/>
                </a:solidFill>
              </a:rPr>
              <a:t>Rethinking the ratchet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There are some positive signs that international copyright’s one-way trajectory might be slowing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Marrakesh Agreement is the first copyright agreement to be directed toward developing minimum standards for limitations and exceptions.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But extending that approach to trade agreements—where public interest voices are rarely at the table—will prove difficult.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 good reason to join Authors Alliance?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Some of these themes should echo those from this afternoon’s workshop.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uthors-alliance_logo white [Converted].png" id="489" name="Shape 4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1237" y="1227008"/>
            <a:ext cx="5961524" cy="2609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While the workshop was focused on fixes within authors’ reach, this talk is directed toward the policies driving today’s availability crises.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In the Anglo-American tradition, copyright fuels availability by incentivizing the creation of / trade in copyrighted works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